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61" r:id="rId6"/>
    <p:sldId id="263" r:id="rId7"/>
    <p:sldId id="264" r:id="rId8"/>
    <p:sldId id="269" r:id="rId9"/>
    <p:sldId id="262" r:id="rId10"/>
    <p:sldId id="257" r:id="rId11"/>
    <p:sldId id="258" r:id="rId12"/>
    <p:sldId id="259" r:id="rId13"/>
    <p:sldId id="260" r:id="rId14"/>
    <p:sldId id="268" r:id="rId15"/>
    <p:sldId id="267"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BE14B-ECF1-4B5C-82EC-664AFB3A5524}" v="574" dt="2019-12-09T18:48:33.634"/>
    <p1510:client id="{305BA601-41E8-49B7-BED9-FC57152D3C0C}" v="162" dt="2019-12-09T06:18:20.960"/>
    <p1510:client id="{35CC2CE1-902D-4898-8564-C4E9BA79140F}" v="97" dt="2019-12-09T21:10:24.862"/>
    <p1510:client id="{380F31FB-8908-4853-B521-FD08F3C15632}" v="13" dt="2019-12-09T21:09:56.564"/>
    <p1510:client id="{47417DDE-F728-414C-A5EF-03F8EBD1FADB}" v="177" dt="2019-12-09T08:55:26.636"/>
    <p1510:client id="{6F885D30-CD76-41AF-AF23-5CF8BBB1716D}" v="43" dt="2019-12-09T08:44:50.658"/>
    <p1510:client id="{939AAC64-D656-43BE-80A2-9A3A790CEE14}" v="274" dt="2019-12-09T11:54:07.106"/>
    <p1510:client id="{9F9194E9-ADE4-474D-971D-FE90F1A16CD4}" v="77" dt="2019-12-09T21:13:04.449"/>
    <p1510:client id="{ADC1EED3-D08D-4D49-A759-102EA1B72638}" v="185" dt="2019-12-09T09:03:32.229"/>
    <p1510:client id="{B5477FD8-0A7B-4570-B918-ECE3C29C6ADF}" v="16" dt="2019-12-09T21:07:03.299"/>
    <p1510:client id="{C23E5985-3CE2-4040-A976-2597D16B8C0B}" v="15" dt="2019-12-09T19:40:25.642"/>
    <p1510:client id="{E0A4702B-CFE1-40C4-9D96-868DF1C9B4B3}" v="11" dt="2019-12-09T05:50:04.367"/>
    <p1510:client id="{F06C6440-903D-412D-B856-861B6EB0B231}" v="682" dt="2019-12-09T18:41:07.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4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5829F6-A243-41F4-955C-5A51802BB21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F06F17A1-86CB-4702-80A2-0ABA4175A07B}">
      <dgm:prSet/>
      <dgm:spPr/>
      <dgm:t>
        <a:bodyPr/>
        <a:lstStyle/>
        <a:p>
          <a:r>
            <a:rPr lang="en-US"/>
            <a:t>EMR cluster with </a:t>
          </a:r>
          <a:r>
            <a:rPr lang="en-US" u="sng"/>
            <a:t>3 nodes</a:t>
          </a:r>
          <a:r>
            <a:rPr lang="en-US"/>
            <a:t>: m3.xlarge</a:t>
          </a:r>
        </a:p>
      </dgm:t>
    </dgm:pt>
    <dgm:pt modelId="{C3812E0D-6243-4930-A1BE-0E620E8B2680}" type="parTrans" cxnId="{2C01051D-43D8-43A6-A851-AF0448971172}">
      <dgm:prSet/>
      <dgm:spPr/>
      <dgm:t>
        <a:bodyPr/>
        <a:lstStyle/>
        <a:p>
          <a:endParaRPr lang="en-US"/>
        </a:p>
      </dgm:t>
    </dgm:pt>
    <dgm:pt modelId="{CE3AD1FA-66AB-4D3A-B86F-F4CBF42DCB1A}" type="sibTrans" cxnId="{2C01051D-43D8-43A6-A851-AF0448971172}">
      <dgm:prSet/>
      <dgm:spPr/>
      <dgm:t>
        <a:bodyPr/>
        <a:lstStyle/>
        <a:p>
          <a:endParaRPr lang="en-US"/>
        </a:p>
      </dgm:t>
    </dgm:pt>
    <dgm:pt modelId="{3716666C-6F73-43E2-8FBF-38422F25B37C}">
      <dgm:prSet/>
      <dgm:spPr/>
      <dgm:t>
        <a:bodyPr/>
        <a:lstStyle/>
        <a:p>
          <a:r>
            <a:rPr lang="en-US"/>
            <a:t>Release label: emr-5.27.0</a:t>
          </a:r>
        </a:p>
      </dgm:t>
    </dgm:pt>
    <dgm:pt modelId="{CE0B21C1-4B0E-4A64-8CC6-CFA83DF071E1}" type="parTrans" cxnId="{F2154C7F-4190-4A52-9419-935978CC8E23}">
      <dgm:prSet/>
      <dgm:spPr/>
      <dgm:t>
        <a:bodyPr/>
        <a:lstStyle/>
        <a:p>
          <a:endParaRPr lang="en-US"/>
        </a:p>
      </dgm:t>
    </dgm:pt>
    <dgm:pt modelId="{43714E8E-EB61-4F57-A243-E5DB123C9D0E}" type="sibTrans" cxnId="{F2154C7F-4190-4A52-9419-935978CC8E23}">
      <dgm:prSet/>
      <dgm:spPr/>
      <dgm:t>
        <a:bodyPr/>
        <a:lstStyle/>
        <a:p>
          <a:endParaRPr lang="en-US"/>
        </a:p>
      </dgm:t>
    </dgm:pt>
    <dgm:pt modelId="{D3037E27-0464-417A-9286-BD258CE2E209}">
      <dgm:prSet/>
      <dgm:spPr/>
      <dgm:t>
        <a:bodyPr/>
        <a:lstStyle/>
        <a:p>
          <a:r>
            <a:rPr lang="en-US"/>
            <a:t>Hadoop distribution: Amazon 2.8.5</a:t>
          </a:r>
        </a:p>
      </dgm:t>
    </dgm:pt>
    <dgm:pt modelId="{CCC19B57-E745-47B7-9F60-A5DBA7D35904}" type="parTrans" cxnId="{A0148C98-46B6-4AA8-ADA9-57FC1B312CC8}">
      <dgm:prSet/>
      <dgm:spPr/>
      <dgm:t>
        <a:bodyPr/>
        <a:lstStyle/>
        <a:p>
          <a:endParaRPr lang="en-US"/>
        </a:p>
      </dgm:t>
    </dgm:pt>
    <dgm:pt modelId="{2B0A8258-87D4-48FF-96EA-ED7CBBC8D1B7}" type="sibTrans" cxnId="{A0148C98-46B6-4AA8-ADA9-57FC1B312CC8}">
      <dgm:prSet/>
      <dgm:spPr/>
      <dgm:t>
        <a:bodyPr/>
        <a:lstStyle/>
        <a:p>
          <a:endParaRPr lang="en-US"/>
        </a:p>
      </dgm:t>
    </dgm:pt>
    <dgm:pt modelId="{74E94652-CAAB-45C6-930A-29ED0B3C305B}">
      <dgm:prSet/>
      <dgm:spPr/>
      <dgm:t>
        <a:bodyPr/>
        <a:lstStyle/>
        <a:p>
          <a:r>
            <a:rPr lang="en-US"/>
            <a:t>Applications: Hive 2.3.5, Pig 0.17.0, Hue 4.4.0, Ganglia 3.7.2, Tez 0.9.2, Sqoop 1.4.7, HCatalog 2.3.5</a:t>
          </a:r>
        </a:p>
      </dgm:t>
    </dgm:pt>
    <dgm:pt modelId="{643D8D7C-078A-4F76-829D-3710063D5824}" type="parTrans" cxnId="{2D6BDD14-5939-46CF-B8B3-A674F15F7714}">
      <dgm:prSet/>
      <dgm:spPr/>
      <dgm:t>
        <a:bodyPr/>
        <a:lstStyle/>
        <a:p>
          <a:endParaRPr lang="en-US"/>
        </a:p>
      </dgm:t>
    </dgm:pt>
    <dgm:pt modelId="{72363D59-7560-4CFA-849D-1973F4725299}" type="sibTrans" cxnId="{2D6BDD14-5939-46CF-B8B3-A674F15F7714}">
      <dgm:prSet/>
      <dgm:spPr/>
      <dgm:t>
        <a:bodyPr/>
        <a:lstStyle/>
        <a:p>
          <a:endParaRPr lang="en-US"/>
        </a:p>
      </dgm:t>
    </dgm:pt>
    <dgm:pt modelId="{A8001893-3931-47F3-B3A2-0207F72BED19}" type="pres">
      <dgm:prSet presAssocID="{3C5829F6-A243-41F4-955C-5A51802BB212}" presName="linear" presStyleCnt="0">
        <dgm:presLayoutVars>
          <dgm:animLvl val="lvl"/>
          <dgm:resizeHandles val="exact"/>
        </dgm:presLayoutVars>
      </dgm:prSet>
      <dgm:spPr/>
    </dgm:pt>
    <dgm:pt modelId="{FE4D9782-103D-4EEC-9505-0749A4643CC0}" type="pres">
      <dgm:prSet presAssocID="{F06F17A1-86CB-4702-80A2-0ABA4175A07B}" presName="parentText" presStyleLbl="node1" presStyleIdx="0" presStyleCnt="4">
        <dgm:presLayoutVars>
          <dgm:chMax val="0"/>
          <dgm:bulletEnabled val="1"/>
        </dgm:presLayoutVars>
      </dgm:prSet>
      <dgm:spPr/>
    </dgm:pt>
    <dgm:pt modelId="{28C2D00F-9D54-48F4-849D-23D7B70A5833}" type="pres">
      <dgm:prSet presAssocID="{CE3AD1FA-66AB-4D3A-B86F-F4CBF42DCB1A}" presName="spacer" presStyleCnt="0"/>
      <dgm:spPr/>
    </dgm:pt>
    <dgm:pt modelId="{21F9FC5A-FF18-4C3F-A5A1-423D9D975BF9}" type="pres">
      <dgm:prSet presAssocID="{3716666C-6F73-43E2-8FBF-38422F25B37C}" presName="parentText" presStyleLbl="node1" presStyleIdx="1" presStyleCnt="4">
        <dgm:presLayoutVars>
          <dgm:chMax val="0"/>
          <dgm:bulletEnabled val="1"/>
        </dgm:presLayoutVars>
      </dgm:prSet>
      <dgm:spPr/>
    </dgm:pt>
    <dgm:pt modelId="{1AF863E1-CC2D-48E6-A751-571708CA6956}" type="pres">
      <dgm:prSet presAssocID="{43714E8E-EB61-4F57-A243-E5DB123C9D0E}" presName="spacer" presStyleCnt="0"/>
      <dgm:spPr/>
    </dgm:pt>
    <dgm:pt modelId="{810821DB-994E-4EBC-8482-995516A4EB62}" type="pres">
      <dgm:prSet presAssocID="{D3037E27-0464-417A-9286-BD258CE2E209}" presName="parentText" presStyleLbl="node1" presStyleIdx="2" presStyleCnt="4">
        <dgm:presLayoutVars>
          <dgm:chMax val="0"/>
          <dgm:bulletEnabled val="1"/>
        </dgm:presLayoutVars>
      </dgm:prSet>
      <dgm:spPr/>
    </dgm:pt>
    <dgm:pt modelId="{07D0C548-205B-4C14-8529-60E1183C2E9C}" type="pres">
      <dgm:prSet presAssocID="{2B0A8258-87D4-48FF-96EA-ED7CBBC8D1B7}" presName="spacer" presStyleCnt="0"/>
      <dgm:spPr/>
    </dgm:pt>
    <dgm:pt modelId="{80733F48-8AA9-4233-A012-879EA5D40D87}" type="pres">
      <dgm:prSet presAssocID="{74E94652-CAAB-45C6-930A-29ED0B3C305B}" presName="parentText" presStyleLbl="node1" presStyleIdx="3" presStyleCnt="4">
        <dgm:presLayoutVars>
          <dgm:chMax val="0"/>
          <dgm:bulletEnabled val="1"/>
        </dgm:presLayoutVars>
      </dgm:prSet>
      <dgm:spPr/>
    </dgm:pt>
  </dgm:ptLst>
  <dgm:cxnLst>
    <dgm:cxn modelId="{CB3E1907-04E2-4DBA-8B98-D4398A381BA6}" type="presOf" srcId="{74E94652-CAAB-45C6-930A-29ED0B3C305B}" destId="{80733F48-8AA9-4233-A012-879EA5D40D87}" srcOrd="0" destOrd="0" presId="urn:microsoft.com/office/officeart/2005/8/layout/vList2"/>
    <dgm:cxn modelId="{4152080D-8BC9-4BAA-A24F-1133D1CE985A}" type="presOf" srcId="{3C5829F6-A243-41F4-955C-5A51802BB212}" destId="{A8001893-3931-47F3-B3A2-0207F72BED19}" srcOrd="0" destOrd="0" presId="urn:microsoft.com/office/officeart/2005/8/layout/vList2"/>
    <dgm:cxn modelId="{2D6BDD14-5939-46CF-B8B3-A674F15F7714}" srcId="{3C5829F6-A243-41F4-955C-5A51802BB212}" destId="{74E94652-CAAB-45C6-930A-29ED0B3C305B}" srcOrd="3" destOrd="0" parTransId="{643D8D7C-078A-4F76-829D-3710063D5824}" sibTransId="{72363D59-7560-4CFA-849D-1973F4725299}"/>
    <dgm:cxn modelId="{2C01051D-43D8-43A6-A851-AF0448971172}" srcId="{3C5829F6-A243-41F4-955C-5A51802BB212}" destId="{F06F17A1-86CB-4702-80A2-0ABA4175A07B}" srcOrd="0" destOrd="0" parTransId="{C3812E0D-6243-4930-A1BE-0E620E8B2680}" sibTransId="{CE3AD1FA-66AB-4D3A-B86F-F4CBF42DCB1A}"/>
    <dgm:cxn modelId="{2C66F665-17AA-4E87-9E84-99449357C034}" type="presOf" srcId="{D3037E27-0464-417A-9286-BD258CE2E209}" destId="{810821DB-994E-4EBC-8482-995516A4EB62}" srcOrd="0" destOrd="0" presId="urn:microsoft.com/office/officeart/2005/8/layout/vList2"/>
    <dgm:cxn modelId="{6DAFC64E-59E0-47B1-BCBB-C1DD9BA016FB}" type="presOf" srcId="{F06F17A1-86CB-4702-80A2-0ABA4175A07B}" destId="{FE4D9782-103D-4EEC-9505-0749A4643CC0}" srcOrd="0" destOrd="0" presId="urn:microsoft.com/office/officeart/2005/8/layout/vList2"/>
    <dgm:cxn modelId="{F2154C7F-4190-4A52-9419-935978CC8E23}" srcId="{3C5829F6-A243-41F4-955C-5A51802BB212}" destId="{3716666C-6F73-43E2-8FBF-38422F25B37C}" srcOrd="1" destOrd="0" parTransId="{CE0B21C1-4B0E-4A64-8CC6-CFA83DF071E1}" sibTransId="{43714E8E-EB61-4F57-A243-E5DB123C9D0E}"/>
    <dgm:cxn modelId="{9031C889-760C-4B5A-A00C-E37774BC045A}" type="presOf" srcId="{3716666C-6F73-43E2-8FBF-38422F25B37C}" destId="{21F9FC5A-FF18-4C3F-A5A1-423D9D975BF9}" srcOrd="0" destOrd="0" presId="urn:microsoft.com/office/officeart/2005/8/layout/vList2"/>
    <dgm:cxn modelId="{A0148C98-46B6-4AA8-ADA9-57FC1B312CC8}" srcId="{3C5829F6-A243-41F4-955C-5A51802BB212}" destId="{D3037E27-0464-417A-9286-BD258CE2E209}" srcOrd="2" destOrd="0" parTransId="{CCC19B57-E745-47B7-9F60-A5DBA7D35904}" sibTransId="{2B0A8258-87D4-48FF-96EA-ED7CBBC8D1B7}"/>
    <dgm:cxn modelId="{4B7C8110-FCD1-409F-B398-7EF3F0AB98A7}" type="presParOf" srcId="{A8001893-3931-47F3-B3A2-0207F72BED19}" destId="{FE4D9782-103D-4EEC-9505-0749A4643CC0}" srcOrd="0" destOrd="0" presId="urn:microsoft.com/office/officeart/2005/8/layout/vList2"/>
    <dgm:cxn modelId="{50FF69A3-98D2-435E-9864-9BBD488D90A0}" type="presParOf" srcId="{A8001893-3931-47F3-B3A2-0207F72BED19}" destId="{28C2D00F-9D54-48F4-849D-23D7B70A5833}" srcOrd="1" destOrd="0" presId="urn:microsoft.com/office/officeart/2005/8/layout/vList2"/>
    <dgm:cxn modelId="{636AA86F-C63E-4B8C-9B07-D8A82C592D96}" type="presParOf" srcId="{A8001893-3931-47F3-B3A2-0207F72BED19}" destId="{21F9FC5A-FF18-4C3F-A5A1-423D9D975BF9}" srcOrd="2" destOrd="0" presId="urn:microsoft.com/office/officeart/2005/8/layout/vList2"/>
    <dgm:cxn modelId="{79BFB680-DDAC-4850-A8EF-10843DD77402}" type="presParOf" srcId="{A8001893-3931-47F3-B3A2-0207F72BED19}" destId="{1AF863E1-CC2D-48E6-A751-571708CA6956}" srcOrd="3" destOrd="0" presId="urn:microsoft.com/office/officeart/2005/8/layout/vList2"/>
    <dgm:cxn modelId="{7B1E39CC-650E-4B40-92EF-15B9E197FAE8}" type="presParOf" srcId="{A8001893-3931-47F3-B3A2-0207F72BED19}" destId="{810821DB-994E-4EBC-8482-995516A4EB62}" srcOrd="4" destOrd="0" presId="urn:microsoft.com/office/officeart/2005/8/layout/vList2"/>
    <dgm:cxn modelId="{CEDD178A-704A-43A8-93CF-D24ED28288A0}" type="presParOf" srcId="{A8001893-3931-47F3-B3A2-0207F72BED19}" destId="{07D0C548-205B-4C14-8529-60E1183C2E9C}" srcOrd="5" destOrd="0" presId="urn:microsoft.com/office/officeart/2005/8/layout/vList2"/>
    <dgm:cxn modelId="{F4706765-2764-469E-A315-11717E16FE9C}" type="presParOf" srcId="{A8001893-3931-47F3-B3A2-0207F72BED19}" destId="{80733F48-8AA9-4233-A012-879EA5D40D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D9782-103D-4EEC-9505-0749A4643CC0}">
      <dsp:nvSpPr>
        <dsp:cNvPr id="0" name=""/>
        <dsp:cNvSpPr/>
      </dsp:nvSpPr>
      <dsp:spPr>
        <a:xfrm>
          <a:off x="0" y="101579"/>
          <a:ext cx="6263640" cy="127570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EMR cluster with </a:t>
          </a:r>
          <a:r>
            <a:rPr lang="en-US" sz="2300" u="sng" kern="1200"/>
            <a:t>3 nodes</a:t>
          </a:r>
          <a:r>
            <a:rPr lang="en-US" sz="2300" kern="1200"/>
            <a:t>: m3.xlarge</a:t>
          </a:r>
        </a:p>
      </dsp:txBody>
      <dsp:txXfrm>
        <a:off x="62275" y="163854"/>
        <a:ext cx="6139090" cy="1151152"/>
      </dsp:txXfrm>
    </dsp:sp>
    <dsp:sp modelId="{21F9FC5A-FF18-4C3F-A5A1-423D9D975BF9}">
      <dsp:nvSpPr>
        <dsp:cNvPr id="0" name=""/>
        <dsp:cNvSpPr/>
      </dsp:nvSpPr>
      <dsp:spPr>
        <a:xfrm>
          <a:off x="0" y="1443521"/>
          <a:ext cx="6263640" cy="127570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Release label: emr-5.27.0</a:t>
          </a:r>
        </a:p>
      </dsp:txBody>
      <dsp:txXfrm>
        <a:off x="62275" y="1505796"/>
        <a:ext cx="6139090" cy="1151152"/>
      </dsp:txXfrm>
    </dsp:sp>
    <dsp:sp modelId="{810821DB-994E-4EBC-8482-995516A4EB62}">
      <dsp:nvSpPr>
        <dsp:cNvPr id="0" name=""/>
        <dsp:cNvSpPr/>
      </dsp:nvSpPr>
      <dsp:spPr>
        <a:xfrm>
          <a:off x="0" y="2785464"/>
          <a:ext cx="6263640" cy="127570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Hadoop distribution: Amazon 2.8.5</a:t>
          </a:r>
        </a:p>
      </dsp:txBody>
      <dsp:txXfrm>
        <a:off x="62275" y="2847739"/>
        <a:ext cx="6139090" cy="1151152"/>
      </dsp:txXfrm>
    </dsp:sp>
    <dsp:sp modelId="{80733F48-8AA9-4233-A012-879EA5D40D87}">
      <dsp:nvSpPr>
        <dsp:cNvPr id="0" name=""/>
        <dsp:cNvSpPr/>
      </dsp:nvSpPr>
      <dsp:spPr>
        <a:xfrm>
          <a:off x="0" y="4127406"/>
          <a:ext cx="6263640" cy="127570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Applications: Hive 2.3.5, Pig 0.17.0, Hue 4.4.0, Ganglia 3.7.2, Tez 0.9.2, Sqoop 1.4.7, HCatalog 2.3.5</a:t>
          </a:r>
        </a:p>
      </dsp:txBody>
      <dsp:txXfrm>
        <a:off x="62275" y="4189681"/>
        <a:ext cx="6139090" cy="11511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4879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183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1979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10667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610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65109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6671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0608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7497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5912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631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9648802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C3E73-2734-4901-8E2E-5C7ABD5FF77A}"/>
              </a:ext>
            </a:extLst>
          </p:cNvPr>
          <p:cNvSpPr>
            <a:spLocks noGrp="1"/>
          </p:cNvSpPr>
          <p:nvPr>
            <p:ph type="ctrTitle"/>
          </p:nvPr>
        </p:nvSpPr>
        <p:spPr>
          <a:xfrm>
            <a:off x="642257" y="4525347"/>
            <a:ext cx="6939722" cy="1737360"/>
          </a:xfrm>
        </p:spPr>
        <p:txBody>
          <a:bodyPr anchor="ctr">
            <a:normAutofit/>
          </a:bodyPr>
          <a:lstStyle/>
          <a:p>
            <a:pPr algn="r"/>
            <a:r>
              <a:rPr lang="en-US"/>
              <a:t>Iowan Alcohol Sales</a:t>
            </a:r>
          </a:p>
        </p:txBody>
      </p:sp>
      <p:sp>
        <p:nvSpPr>
          <p:cNvPr id="3" name="Subtitle 2">
            <a:extLst>
              <a:ext uri="{FF2B5EF4-FFF2-40B4-BE49-F238E27FC236}">
                <a16:creationId xmlns:a16="http://schemas.microsoft.com/office/drawing/2014/main" id="{1A1CAEA8-3E8D-41F1-93D1-032F48D8610E}"/>
              </a:ext>
            </a:extLst>
          </p:cNvPr>
          <p:cNvSpPr>
            <a:spLocks noGrp="1"/>
          </p:cNvSpPr>
          <p:nvPr>
            <p:ph type="subTitle" idx="1"/>
          </p:nvPr>
        </p:nvSpPr>
        <p:spPr>
          <a:xfrm>
            <a:off x="8050762" y="4525347"/>
            <a:ext cx="3211288" cy="1737360"/>
          </a:xfrm>
        </p:spPr>
        <p:txBody>
          <a:bodyPr anchor="ctr">
            <a:normAutofit/>
          </a:bodyPr>
          <a:lstStyle/>
          <a:p>
            <a:pPr algn="l"/>
            <a:r>
              <a:rPr lang="en-US" sz="2800"/>
              <a:t>Mario Monterrosa</a:t>
            </a:r>
            <a:endParaRPr lang="en-US" sz="2800">
              <a:cs typeface="Calibri"/>
            </a:endParaRPr>
          </a:p>
          <a:p>
            <a:pPr algn="l"/>
            <a:r>
              <a:rPr lang="en-US" sz="2800"/>
              <a:t>John Montes</a:t>
            </a:r>
            <a:endParaRPr lang="en-US" sz="2800">
              <a:cs typeface="Calibri"/>
            </a:endParaRPr>
          </a:p>
          <a:p>
            <a:pPr algn="l"/>
            <a:r>
              <a:rPr lang="en-US" sz="2800"/>
              <a:t>Danny Olivas</a:t>
            </a:r>
            <a:endParaRPr lang="en-US" sz="2800">
              <a:cs typeface="Calibri"/>
            </a:endParaRPr>
          </a:p>
        </p:txBody>
      </p:sp>
      <p:sp>
        <p:nvSpPr>
          <p:cNvPr id="8"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2C4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3FC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ottle, indoor, table, counter&#10;&#10;Description automatically generated">
            <a:extLst>
              <a:ext uri="{FF2B5EF4-FFF2-40B4-BE49-F238E27FC236}">
                <a16:creationId xmlns:a16="http://schemas.microsoft.com/office/drawing/2014/main" id="{1BBA7CA4-DB30-472B-9499-22240BA56F25}"/>
              </a:ext>
            </a:extLst>
          </p:cNvPr>
          <p:cNvPicPr>
            <a:picLocks noChangeAspect="1"/>
          </p:cNvPicPr>
          <p:nvPr/>
        </p:nvPicPr>
        <p:blipFill rotWithShape="1">
          <a:blip r:embed="rId2">
            <a:extLst>
              <a:ext uri="{28A0092B-C50C-407E-A947-70E740481C1C}">
                <a14:useLocalDpi xmlns:a14="http://schemas.microsoft.com/office/drawing/2010/main" val="0"/>
              </a:ext>
            </a:extLst>
          </a:blip>
          <a:srcRect l="10739" r="10275"/>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3"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7409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B4E1-C20F-4A46-8019-5C5343CCEBDB}"/>
              </a:ext>
            </a:extLst>
          </p:cNvPr>
          <p:cNvSpPr>
            <a:spLocks noGrp="1"/>
          </p:cNvSpPr>
          <p:nvPr>
            <p:ph type="title"/>
          </p:nvPr>
        </p:nvSpPr>
        <p:spPr/>
        <p:txBody>
          <a:bodyPr vert="horz" lIns="91440" tIns="45720" rIns="91440" bIns="45720" rtlCol="0" anchor="b">
            <a:normAutofit/>
          </a:bodyPr>
          <a:lstStyle/>
          <a:p>
            <a:pPr algn="ctr"/>
            <a:r>
              <a:rPr lang="en-US" sz="3800"/>
              <a:t>Volume Sales vs Dollar Sales  </a:t>
            </a:r>
          </a:p>
        </p:txBody>
      </p:sp>
      <p:sp>
        <p:nvSpPr>
          <p:cNvPr id="3" name="Text Placeholder 2">
            <a:extLst>
              <a:ext uri="{FF2B5EF4-FFF2-40B4-BE49-F238E27FC236}">
                <a16:creationId xmlns:a16="http://schemas.microsoft.com/office/drawing/2014/main" id="{5F1580D8-90F7-4841-B932-8A3AA23EA493}"/>
              </a:ext>
            </a:extLst>
          </p:cNvPr>
          <p:cNvSpPr>
            <a:spLocks noGrp="1"/>
          </p:cNvSpPr>
          <p:nvPr>
            <p:ph type="body" idx="1"/>
          </p:nvPr>
        </p:nvSpPr>
        <p:spPr/>
        <p:txBody>
          <a:bodyPr>
            <a:normAutofit/>
          </a:bodyPr>
          <a:lstStyle/>
          <a:p>
            <a:r>
              <a:rPr lang="en-US" sz="2800">
                <a:cs typeface="Calibri"/>
              </a:rPr>
              <a:t>Total Dollar Sales Query</a:t>
            </a:r>
          </a:p>
        </p:txBody>
      </p:sp>
      <p:sp>
        <p:nvSpPr>
          <p:cNvPr id="5" name="Content Placeholder 4">
            <a:extLst>
              <a:ext uri="{FF2B5EF4-FFF2-40B4-BE49-F238E27FC236}">
                <a16:creationId xmlns:a16="http://schemas.microsoft.com/office/drawing/2014/main" id="{E3FE9946-1859-4D24-AAF3-21378165ED10}"/>
              </a:ext>
            </a:extLst>
          </p:cNvPr>
          <p:cNvSpPr>
            <a:spLocks noGrp="1"/>
          </p:cNvSpPr>
          <p:nvPr>
            <p:ph sz="half" idx="2"/>
          </p:nvPr>
        </p:nvSpPr>
        <p:spPr/>
        <p:txBody>
          <a:bodyPr vert="horz" lIns="91440" tIns="45720" rIns="91440" bIns="45720" rtlCol="0" anchor="t">
            <a:normAutofit/>
          </a:bodyPr>
          <a:lstStyle/>
          <a:p>
            <a:pPr marL="0" indent="0">
              <a:lnSpc>
                <a:spcPct val="100000"/>
              </a:lnSpc>
              <a:spcBef>
                <a:spcPts val="0"/>
              </a:spcBef>
              <a:buNone/>
            </a:pPr>
            <a:r>
              <a:rPr lang="en-US">
                <a:cs typeface="Calibri"/>
              </a:rPr>
              <a:t>SELECT category, SUM(sale_dollar) AS total_dollar_sales </a:t>
            </a:r>
            <a:endParaRPr lang="en-US">
              <a:ea typeface="+mn-lt"/>
              <a:cs typeface="+mn-lt"/>
            </a:endParaRPr>
          </a:p>
          <a:p>
            <a:pPr marL="0" indent="0">
              <a:lnSpc>
                <a:spcPct val="100000"/>
              </a:lnSpc>
              <a:spcBef>
                <a:spcPts val="0"/>
              </a:spcBef>
              <a:buNone/>
            </a:pPr>
            <a:r>
              <a:rPr lang="en-US">
                <a:cs typeface="Calibri"/>
              </a:rPr>
              <a:t>FROM alcohol</a:t>
            </a:r>
            <a:endParaRPr lang="en-US">
              <a:ea typeface="+mn-lt"/>
              <a:cs typeface="+mn-lt"/>
            </a:endParaRPr>
          </a:p>
          <a:p>
            <a:pPr marL="0" indent="0">
              <a:lnSpc>
                <a:spcPct val="100000"/>
              </a:lnSpc>
              <a:spcBef>
                <a:spcPts val="0"/>
              </a:spcBef>
              <a:buNone/>
            </a:pPr>
            <a:r>
              <a:rPr lang="en-US">
                <a:cs typeface="Calibri"/>
              </a:rPr>
              <a:t>GROUP BY category</a:t>
            </a:r>
            <a:endParaRPr lang="en-US">
              <a:ea typeface="+mn-lt"/>
              <a:cs typeface="+mn-lt"/>
            </a:endParaRPr>
          </a:p>
          <a:p>
            <a:pPr marL="0" indent="0">
              <a:lnSpc>
                <a:spcPct val="100000"/>
              </a:lnSpc>
              <a:spcBef>
                <a:spcPts val="0"/>
              </a:spcBef>
              <a:buNone/>
            </a:pPr>
            <a:r>
              <a:rPr lang="en-US">
                <a:cs typeface="Calibri"/>
              </a:rPr>
              <a:t>ORDER BY total_dollar_sales DESC LIMIT 15;</a:t>
            </a:r>
            <a:endParaRPr lang="en-US">
              <a:ea typeface="+mn-lt"/>
              <a:cs typeface="+mn-lt"/>
            </a:endParaRPr>
          </a:p>
          <a:p>
            <a:endParaRPr lang="en-US">
              <a:cs typeface="Calibri"/>
            </a:endParaRPr>
          </a:p>
        </p:txBody>
      </p:sp>
      <p:sp>
        <p:nvSpPr>
          <p:cNvPr id="7" name="Text Placeholder 6">
            <a:extLst>
              <a:ext uri="{FF2B5EF4-FFF2-40B4-BE49-F238E27FC236}">
                <a16:creationId xmlns:a16="http://schemas.microsoft.com/office/drawing/2014/main" id="{80238904-BEFB-4DC2-A960-895DE394E3AA}"/>
              </a:ext>
            </a:extLst>
          </p:cNvPr>
          <p:cNvSpPr>
            <a:spLocks noGrp="1"/>
          </p:cNvSpPr>
          <p:nvPr>
            <p:ph type="body" sz="quarter" idx="3"/>
          </p:nvPr>
        </p:nvSpPr>
        <p:spPr/>
        <p:txBody>
          <a:bodyPr>
            <a:normAutofit/>
          </a:bodyPr>
          <a:lstStyle/>
          <a:p>
            <a:r>
              <a:rPr lang="en-US" sz="2800">
                <a:cs typeface="Calibri"/>
              </a:rPr>
              <a:t>Total Volume Sales Query</a:t>
            </a:r>
            <a:endParaRPr lang="en-US" sz="2800"/>
          </a:p>
        </p:txBody>
      </p:sp>
      <p:sp>
        <p:nvSpPr>
          <p:cNvPr id="8" name="Content Placeholder 7">
            <a:extLst>
              <a:ext uri="{FF2B5EF4-FFF2-40B4-BE49-F238E27FC236}">
                <a16:creationId xmlns:a16="http://schemas.microsoft.com/office/drawing/2014/main" id="{16C7A392-25F0-4921-A4F3-9EC83B56E47C}"/>
              </a:ext>
            </a:extLst>
          </p:cNvPr>
          <p:cNvSpPr>
            <a:spLocks noGrp="1"/>
          </p:cNvSpPr>
          <p:nvPr>
            <p:ph sz="quarter" idx="4"/>
          </p:nvPr>
        </p:nvSpPr>
        <p:spPr/>
        <p:txBody>
          <a:bodyPr vert="horz" lIns="91440" tIns="45720" rIns="91440" bIns="45720" rtlCol="0" anchor="t">
            <a:normAutofit/>
          </a:bodyPr>
          <a:lstStyle/>
          <a:p>
            <a:pPr marL="0" indent="0">
              <a:lnSpc>
                <a:spcPct val="100000"/>
              </a:lnSpc>
              <a:spcBef>
                <a:spcPts val="0"/>
              </a:spcBef>
              <a:buNone/>
            </a:pPr>
            <a:r>
              <a:rPr lang="en-US">
                <a:cs typeface="Calibri"/>
              </a:rPr>
              <a:t>SELECT category, SUM(sale_volume_liter) AS total_volume_sales </a:t>
            </a:r>
            <a:endParaRPr lang="en-US">
              <a:ea typeface="+mn-lt"/>
              <a:cs typeface="+mn-lt"/>
            </a:endParaRPr>
          </a:p>
          <a:p>
            <a:pPr marL="0" indent="0">
              <a:lnSpc>
                <a:spcPct val="100000"/>
              </a:lnSpc>
              <a:spcBef>
                <a:spcPts val="0"/>
              </a:spcBef>
              <a:buNone/>
            </a:pPr>
            <a:r>
              <a:rPr lang="en-US">
                <a:cs typeface="Calibri"/>
              </a:rPr>
              <a:t>FROM alcohol</a:t>
            </a:r>
            <a:endParaRPr lang="en-US">
              <a:ea typeface="+mn-lt"/>
              <a:cs typeface="+mn-lt"/>
            </a:endParaRPr>
          </a:p>
          <a:p>
            <a:pPr marL="0" indent="0">
              <a:lnSpc>
                <a:spcPct val="100000"/>
              </a:lnSpc>
              <a:spcBef>
                <a:spcPts val="0"/>
              </a:spcBef>
              <a:buNone/>
            </a:pPr>
            <a:r>
              <a:rPr lang="en-US">
                <a:cs typeface="Calibri"/>
              </a:rPr>
              <a:t>GROUP BY category</a:t>
            </a:r>
            <a:endParaRPr lang="en-US">
              <a:ea typeface="+mn-lt"/>
              <a:cs typeface="+mn-lt"/>
            </a:endParaRPr>
          </a:p>
          <a:p>
            <a:pPr marL="0" indent="0">
              <a:lnSpc>
                <a:spcPct val="100000"/>
              </a:lnSpc>
              <a:spcBef>
                <a:spcPts val="0"/>
              </a:spcBef>
              <a:buNone/>
            </a:pPr>
            <a:r>
              <a:rPr lang="en-US">
                <a:cs typeface="Calibri"/>
              </a:rPr>
              <a:t>ORDER BY total_volume_sales DESC LIMIT 15;</a:t>
            </a:r>
            <a:endParaRPr lang="en-US">
              <a:ea typeface="+mn-lt"/>
              <a:cs typeface="+mn-lt"/>
            </a:endParaRPr>
          </a:p>
          <a:p>
            <a:endParaRPr lang="en-US">
              <a:cs typeface="Calibri"/>
            </a:endParaRPr>
          </a:p>
        </p:txBody>
      </p:sp>
    </p:spTree>
    <p:extLst>
      <p:ext uri="{BB962C8B-B14F-4D97-AF65-F5344CB8AC3E}">
        <p14:creationId xmlns:p14="http://schemas.microsoft.com/office/powerpoint/2010/main" val="5223076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B4E1-C20F-4A46-8019-5C5343CCEBDB}"/>
              </a:ext>
            </a:extLst>
          </p:cNvPr>
          <p:cNvSpPr>
            <a:spLocks noGrp="1"/>
          </p:cNvSpPr>
          <p:nvPr>
            <p:ph type="title"/>
          </p:nvPr>
        </p:nvSpPr>
        <p:spPr/>
        <p:txBody>
          <a:bodyPr vert="horz" lIns="91440" tIns="45720" rIns="91440" bIns="45720" rtlCol="0" anchor="b">
            <a:normAutofit/>
          </a:bodyPr>
          <a:lstStyle/>
          <a:p>
            <a:pPr algn="ctr"/>
            <a:r>
              <a:rPr lang="en-US" sz="3800"/>
              <a:t>Volume Sales vs Dollar Sales  </a:t>
            </a:r>
          </a:p>
        </p:txBody>
      </p:sp>
      <p:sp>
        <p:nvSpPr>
          <p:cNvPr id="3" name="Text Placeholder 2">
            <a:extLst>
              <a:ext uri="{FF2B5EF4-FFF2-40B4-BE49-F238E27FC236}">
                <a16:creationId xmlns:a16="http://schemas.microsoft.com/office/drawing/2014/main" id="{ECB239C1-02BC-4CEF-8D78-C23809248984}"/>
              </a:ext>
            </a:extLst>
          </p:cNvPr>
          <p:cNvSpPr>
            <a:spLocks noGrp="1"/>
          </p:cNvSpPr>
          <p:nvPr>
            <p:ph type="body" idx="1"/>
          </p:nvPr>
        </p:nvSpPr>
        <p:spPr/>
        <p:txBody>
          <a:bodyPr>
            <a:normAutofit/>
          </a:bodyPr>
          <a:lstStyle/>
          <a:p>
            <a:r>
              <a:rPr lang="en-US" sz="2800">
                <a:cs typeface="Calibri"/>
              </a:rPr>
              <a:t>Total Sales in Dollars</a:t>
            </a:r>
            <a:endParaRPr lang="en-US" sz="2800"/>
          </a:p>
        </p:txBody>
      </p:sp>
      <p:pic>
        <p:nvPicPr>
          <p:cNvPr id="18" name="Picture 18" descr="A screenshot of text&#10;&#10;Description generated with very high confidence">
            <a:extLst>
              <a:ext uri="{FF2B5EF4-FFF2-40B4-BE49-F238E27FC236}">
                <a16:creationId xmlns:a16="http://schemas.microsoft.com/office/drawing/2014/main" id="{8A4E77C8-8C65-4907-A0A1-6431DBD932ED}"/>
              </a:ext>
            </a:extLst>
          </p:cNvPr>
          <p:cNvPicPr>
            <a:picLocks noGrp="1" noChangeAspect="1"/>
          </p:cNvPicPr>
          <p:nvPr>
            <p:ph sz="half" idx="2"/>
          </p:nvPr>
        </p:nvPicPr>
        <p:blipFill>
          <a:blip r:embed="rId2"/>
          <a:stretch>
            <a:fillRect/>
          </a:stretch>
        </p:blipFill>
        <p:spPr>
          <a:xfrm>
            <a:off x="956469" y="2832894"/>
            <a:ext cx="4924425" cy="3028950"/>
          </a:xfrm>
        </p:spPr>
      </p:pic>
      <p:sp>
        <p:nvSpPr>
          <p:cNvPr id="7" name="Text Placeholder 6">
            <a:extLst>
              <a:ext uri="{FF2B5EF4-FFF2-40B4-BE49-F238E27FC236}">
                <a16:creationId xmlns:a16="http://schemas.microsoft.com/office/drawing/2014/main" id="{7237438D-BEAB-4324-9DA3-268A6FBD9609}"/>
              </a:ext>
            </a:extLst>
          </p:cNvPr>
          <p:cNvSpPr>
            <a:spLocks noGrp="1"/>
          </p:cNvSpPr>
          <p:nvPr>
            <p:ph type="body" sz="quarter" idx="3"/>
          </p:nvPr>
        </p:nvSpPr>
        <p:spPr/>
        <p:txBody>
          <a:bodyPr>
            <a:normAutofit/>
          </a:bodyPr>
          <a:lstStyle/>
          <a:p>
            <a:r>
              <a:rPr lang="en-US" sz="2800">
                <a:cs typeface="Calibri"/>
              </a:rPr>
              <a:t>Total Sales per Volume</a:t>
            </a:r>
            <a:endParaRPr lang="en-US" sz="2800"/>
          </a:p>
        </p:txBody>
      </p:sp>
      <p:pic>
        <p:nvPicPr>
          <p:cNvPr id="16" name="Picture 16" descr="A close up of text on a black background&#10;&#10;Description generated with very high confidence">
            <a:extLst>
              <a:ext uri="{FF2B5EF4-FFF2-40B4-BE49-F238E27FC236}">
                <a16:creationId xmlns:a16="http://schemas.microsoft.com/office/drawing/2014/main" id="{B1E1383C-C8F0-41C1-BD4B-BEFC92C03BCA}"/>
              </a:ext>
            </a:extLst>
          </p:cNvPr>
          <p:cNvPicPr>
            <a:picLocks noGrp="1" noChangeAspect="1"/>
          </p:cNvPicPr>
          <p:nvPr>
            <p:ph sz="quarter" idx="4"/>
          </p:nvPr>
        </p:nvPicPr>
        <p:blipFill>
          <a:blip r:embed="rId3"/>
          <a:stretch>
            <a:fillRect/>
          </a:stretch>
        </p:blipFill>
        <p:spPr>
          <a:xfrm>
            <a:off x="6315869" y="2832894"/>
            <a:ext cx="4895850" cy="3028950"/>
          </a:xfrm>
        </p:spPr>
      </p:pic>
    </p:spTree>
    <p:extLst>
      <p:ext uri="{BB962C8B-B14F-4D97-AF65-F5344CB8AC3E}">
        <p14:creationId xmlns:p14="http://schemas.microsoft.com/office/powerpoint/2010/main" val="9020708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4450-523E-4D6D-BF61-CA2773315F55}"/>
              </a:ext>
            </a:extLst>
          </p:cNvPr>
          <p:cNvSpPr>
            <a:spLocks noGrp="1"/>
          </p:cNvSpPr>
          <p:nvPr>
            <p:ph type="title"/>
          </p:nvPr>
        </p:nvSpPr>
        <p:spPr>
          <a:xfrm>
            <a:off x="648929" y="84186"/>
            <a:ext cx="3651467" cy="1676603"/>
          </a:xfrm>
        </p:spPr>
        <p:txBody>
          <a:bodyPr vert="horz" lIns="91440" tIns="45720" rIns="91440" bIns="45720" rtlCol="0">
            <a:normAutofit/>
          </a:bodyPr>
          <a:lstStyle/>
          <a:p>
            <a:r>
              <a:rPr lang="en-US" sz="3700"/>
              <a:t>Excel Map</a:t>
            </a:r>
            <a:br>
              <a:rPr lang="en-US" sz="3700"/>
            </a:br>
            <a:r>
              <a:rPr lang="en-US" sz="3700">
                <a:cs typeface="Calibri Light"/>
              </a:rPr>
              <a:t>(Using Liquor Store Location)</a:t>
            </a:r>
          </a:p>
        </p:txBody>
      </p:sp>
      <p:sp>
        <p:nvSpPr>
          <p:cNvPr id="13" name="Content Placeholder 12">
            <a:extLst>
              <a:ext uri="{FF2B5EF4-FFF2-40B4-BE49-F238E27FC236}">
                <a16:creationId xmlns:a16="http://schemas.microsoft.com/office/drawing/2014/main" id="{CD95E841-0FD8-47BE-BB88-2251C43156DB}"/>
              </a:ext>
            </a:extLst>
          </p:cNvPr>
          <p:cNvSpPr>
            <a:spLocks noGrp="1"/>
          </p:cNvSpPr>
          <p:nvPr>
            <p:ph idx="1"/>
          </p:nvPr>
        </p:nvSpPr>
        <p:spPr>
          <a:xfrm>
            <a:off x="648931" y="1765393"/>
            <a:ext cx="3651466" cy="3785419"/>
          </a:xfrm>
        </p:spPr>
        <p:txBody>
          <a:bodyPr vert="horz" lIns="91440" tIns="45720" rIns="91440" bIns="45720" rtlCol="0" anchor="t">
            <a:noAutofit/>
          </a:bodyPr>
          <a:lstStyle/>
          <a:p>
            <a:pPr marL="0" indent="0">
              <a:buNone/>
            </a:pPr>
            <a:r>
              <a:rPr lang="en-US"/>
              <a:t>Height: Sales (In Dollars)</a:t>
            </a:r>
            <a:endParaRPr lang="en-US">
              <a:cs typeface="Calibri"/>
            </a:endParaRPr>
          </a:p>
          <a:p>
            <a:pPr marL="0" indent="0">
              <a:buNone/>
            </a:pPr>
            <a:r>
              <a:rPr lang="en-US">
                <a:cs typeface="Calibri"/>
              </a:rPr>
              <a:t>Green: </a:t>
            </a:r>
            <a:r>
              <a:rPr lang="en-US" err="1">
                <a:cs typeface="Calibri"/>
              </a:rPr>
              <a:t>Whiskys</a:t>
            </a:r>
            <a:endParaRPr lang="en-US">
              <a:cs typeface="Calibri"/>
            </a:endParaRPr>
          </a:p>
          <a:p>
            <a:pPr marL="0" indent="0">
              <a:buNone/>
            </a:pPr>
            <a:r>
              <a:rPr lang="en-US">
                <a:cs typeface="Calibri"/>
              </a:rPr>
              <a:t>Blue: Vodkas</a:t>
            </a:r>
          </a:p>
          <a:p>
            <a:pPr marL="0" indent="0">
              <a:buNone/>
            </a:pPr>
            <a:r>
              <a:rPr lang="en-US">
                <a:cs typeface="Calibri"/>
              </a:rPr>
              <a:t>White: Tequila</a:t>
            </a:r>
          </a:p>
          <a:p>
            <a:pPr marL="0" indent="0">
              <a:buNone/>
            </a:pPr>
            <a:r>
              <a:rPr lang="en-US">
                <a:cs typeface="Calibri"/>
              </a:rPr>
              <a:t>Red: Gins</a:t>
            </a:r>
          </a:p>
          <a:p>
            <a:pPr marL="0" indent="0">
              <a:buNone/>
            </a:pPr>
            <a:r>
              <a:rPr lang="en-US">
                <a:cs typeface="Calibri"/>
              </a:rPr>
              <a:t>Pink: Rums</a:t>
            </a:r>
          </a:p>
          <a:p>
            <a:pPr marL="0" indent="0">
              <a:buNone/>
            </a:pPr>
            <a:r>
              <a:rPr lang="en-US">
                <a:cs typeface="Calibri"/>
              </a:rPr>
              <a:t>Purple: </a:t>
            </a:r>
            <a:r>
              <a:rPr lang="en-US" err="1">
                <a:cs typeface="Calibri"/>
              </a:rPr>
              <a:t>Amarettos</a:t>
            </a:r>
            <a:endParaRPr lang="en-US">
              <a:cs typeface="Calibri"/>
            </a:endParaRPr>
          </a:p>
          <a:p>
            <a:pPr marL="0" indent="0">
              <a:buNone/>
            </a:pPr>
            <a:r>
              <a:rPr lang="en-US">
                <a:cs typeface="Calibri"/>
              </a:rPr>
              <a:t>Yellow: Brandies</a:t>
            </a:r>
          </a:p>
          <a:p>
            <a:pPr marL="0" indent="0">
              <a:buNone/>
            </a:pPr>
            <a:r>
              <a:rPr lang="en-US">
                <a:cs typeface="Calibri"/>
              </a:rPr>
              <a:t>Gray: Flavored Liqueur </a:t>
            </a:r>
          </a:p>
        </p:txBody>
      </p:sp>
      <p:pic>
        <p:nvPicPr>
          <p:cNvPr id="3" name="Picture 3" descr="A close up of a map&#10;&#10;Description generated with high confidence">
            <a:extLst>
              <a:ext uri="{FF2B5EF4-FFF2-40B4-BE49-F238E27FC236}">
                <a16:creationId xmlns:a16="http://schemas.microsoft.com/office/drawing/2014/main" id="{D14BBC28-D985-4EE4-AD2B-DBEA00BF0A53}"/>
              </a:ext>
            </a:extLst>
          </p:cNvPr>
          <p:cNvPicPr>
            <a:picLocks noChangeAspect="1"/>
          </p:cNvPicPr>
          <p:nvPr/>
        </p:nvPicPr>
        <p:blipFill rotWithShape="1">
          <a:blip r:embed="rId2"/>
          <a:srcRect l="3888" r="6495" b="4"/>
          <a:stretch/>
        </p:blipFill>
        <p:spPr>
          <a:xfrm>
            <a:off x="4639056" y="10"/>
            <a:ext cx="7552944" cy="6857990"/>
          </a:xfrm>
          <a:prstGeom prst="rect">
            <a:avLst/>
          </a:prstGeom>
          <a:effectLst/>
        </p:spPr>
      </p:pic>
    </p:spTree>
    <p:extLst>
      <p:ext uri="{BB962C8B-B14F-4D97-AF65-F5344CB8AC3E}">
        <p14:creationId xmlns:p14="http://schemas.microsoft.com/office/powerpoint/2010/main" val="3602956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oup of people sitting at a table&#10;&#10;Description generated with very high confidence">
            <a:extLst>
              <a:ext uri="{FF2B5EF4-FFF2-40B4-BE49-F238E27FC236}">
                <a16:creationId xmlns:a16="http://schemas.microsoft.com/office/drawing/2014/main" id="{63E72381-7708-4AE8-98D9-A8E59EA5CF67}"/>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ADF9A-2A1D-4360-88FB-6163442403F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The End</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1087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9E80-4ED3-4D39-BCFF-162E2A3333B4}"/>
              </a:ext>
            </a:extLst>
          </p:cNvPr>
          <p:cNvSpPr>
            <a:spLocks noGrp="1"/>
          </p:cNvSpPr>
          <p:nvPr>
            <p:ph type="title"/>
          </p:nvPr>
        </p:nvSpPr>
        <p:spPr>
          <a:xfrm>
            <a:off x="7812962" y="807954"/>
            <a:ext cx="3364992" cy="1524235"/>
          </a:xfrm>
        </p:spPr>
        <p:txBody>
          <a:bodyPr vert="horz" lIns="91440" tIns="45720" rIns="91440" bIns="45720" rtlCol="0" anchor="b">
            <a:normAutofit/>
          </a:bodyPr>
          <a:lstStyle/>
          <a:p>
            <a:r>
              <a:rPr lang="en-US" sz="4800" kern="1200">
                <a:solidFill>
                  <a:schemeClr val="tx1"/>
                </a:solidFill>
                <a:latin typeface="+mj-lt"/>
                <a:ea typeface="+mj-ea"/>
                <a:cs typeface="+mj-cs"/>
              </a:rPr>
              <a:t>Data Source: Kaggle</a:t>
            </a:r>
          </a:p>
        </p:txBody>
      </p:sp>
      <p:sp>
        <p:nvSpPr>
          <p:cNvPr id="3" name="Text Placeholder 2">
            <a:extLst>
              <a:ext uri="{FF2B5EF4-FFF2-40B4-BE49-F238E27FC236}">
                <a16:creationId xmlns:a16="http://schemas.microsoft.com/office/drawing/2014/main" id="{FF49E9CA-F3B7-449C-AF22-E995EBF0BB75}"/>
              </a:ext>
            </a:extLst>
          </p:cNvPr>
          <p:cNvSpPr>
            <a:spLocks noGrp="1"/>
          </p:cNvSpPr>
          <p:nvPr>
            <p:ph type="body" idx="1"/>
          </p:nvPr>
        </p:nvSpPr>
        <p:spPr>
          <a:xfrm>
            <a:off x="7848131" y="2624562"/>
            <a:ext cx="3341546" cy="3602267"/>
          </a:xfrm>
        </p:spPr>
        <p:txBody>
          <a:bodyPr vert="horz" lIns="91440" tIns="45720" rIns="91440" bIns="45720" rtlCol="0" anchor="t">
            <a:noAutofit/>
          </a:bodyPr>
          <a:lstStyle/>
          <a:p>
            <a:r>
              <a:rPr lang="en-US" sz="2800" kern="1200">
                <a:solidFill>
                  <a:schemeClr val="tx1"/>
                </a:solidFill>
                <a:latin typeface="+mn-lt"/>
                <a:ea typeface="+mn-ea"/>
                <a:cs typeface="+mn-cs"/>
              </a:rPr>
              <a:t>https://www.kaggle.com/residentmario/iowa-liquor-sales#Iowa_Liquor_Sales.csv</a:t>
            </a:r>
            <a:endParaRPr lang="en-US" sz="2800" kern="1200">
              <a:solidFill>
                <a:schemeClr val="tx1"/>
              </a:solidFill>
              <a:latin typeface="+mn-lt"/>
              <a:cs typeface="Calibri"/>
            </a:endParaRPr>
          </a:p>
          <a:p>
            <a:endParaRPr lang="en-US" sz="2800" kern="1200">
              <a:solidFill>
                <a:schemeClr val="tx1"/>
              </a:solidFill>
              <a:latin typeface="+mn-lt"/>
              <a:cs typeface="Calibri"/>
            </a:endParaRPr>
          </a:p>
          <a:p>
            <a:r>
              <a:rPr lang="en-US" sz="2800" kern="1200">
                <a:solidFill>
                  <a:schemeClr val="tx1"/>
                </a:solidFill>
                <a:latin typeface="+mn-lt"/>
                <a:ea typeface="+mn-ea"/>
                <a:cs typeface="+mn-cs"/>
              </a:rPr>
              <a:t>Dataset size: 3.48GB</a:t>
            </a:r>
            <a:endParaRPr lang="en-US" sz="2800" kern="1200">
              <a:solidFill>
                <a:schemeClr val="tx1"/>
              </a:solidFill>
              <a:latin typeface="+mn-lt"/>
              <a:cs typeface="Calibri"/>
            </a:endParaRPr>
          </a:p>
        </p:txBody>
      </p:sp>
      <p:pic>
        <p:nvPicPr>
          <p:cNvPr id="4" name="Picture 4" descr="A close up of a sign&#10;&#10;Description generated with high confidence">
            <a:extLst>
              <a:ext uri="{FF2B5EF4-FFF2-40B4-BE49-F238E27FC236}">
                <a16:creationId xmlns:a16="http://schemas.microsoft.com/office/drawing/2014/main" id="{605CD5C3-EB31-44E2-8FDD-223D38557C04}"/>
              </a:ext>
            </a:extLst>
          </p:cNvPr>
          <p:cNvPicPr>
            <a:picLocks noChangeAspect="1"/>
          </p:cNvPicPr>
          <p:nvPr/>
        </p:nvPicPr>
        <p:blipFill>
          <a:blip r:embed="rId2"/>
          <a:stretch>
            <a:fillRect/>
          </a:stretch>
        </p:blipFill>
        <p:spPr>
          <a:xfrm>
            <a:off x="719680" y="2328311"/>
            <a:ext cx="5735164" cy="2211463"/>
          </a:xfrm>
          <a:prstGeom prst="rect">
            <a:avLst/>
          </a:prstGeom>
        </p:spPr>
      </p:pic>
    </p:spTree>
    <p:extLst>
      <p:ext uri="{BB962C8B-B14F-4D97-AF65-F5344CB8AC3E}">
        <p14:creationId xmlns:p14="http://schemas.microsoft.com/office/powerpoint/2010/main" val="26727066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3700-33A8-4BE2-B535-72530FCB044B}"/>
              </a:ext>
            </a:extLst>
          </p:cNvPr>
          <p:cNvSpPr>
            <a:spLocks noGrp="1"/>
          </p:cNvSpPr>
          <p:nvPr>
            <p:ph type="title"/>
          </p:nvPr>
        </p:nvSpPr>
        <p:spPr>
          <a:xfrm>
            <a:off x="838200" y="495732"/>
            <a:ext cx="10515600" cy="1410799"/>
          </a:xfrm>
        </p:spPr>
        <p:txBody>
          <a:bodyPr>
            <a:normAutofit fontScale="90000"/>
          </a:bodyPr>
          <a:lstStyle/>
          <a:p>
            <a:r>
              <a:rPr lang="en-US">
                <a:cs typeface="Calibri Light"/>
              </a:rPr>
              <a:t>Abstract</a:t>
            </a:r>
            <a:br>
              <a:rPr lang="en-US">
                <a:cs typeface="Calibri Light"/>
              </a:rPr>
            </a:br>
            <a:endParaRPr lang="en-US"/>
          </a:p>
        </p:txBody>
      </p:sp>
      <p:sp>
        <p:nvSpPr>
          <p:cNvPr id="3" name="Text Placeholder 2">
            <a:extLst>
              <a:ext uri="{FF2B5EF4-FFF2-40B4-BE49-F238E27FC236}">
                <a16:creationId xmlns:a16="http://schemas.microsoft.com/office/drawing/2014/main" id="{C25B526E-E99E-4D25-88BE-717F78D0B13F}"/>
              </a:ext>
            </a:extLst>
          </p:cNvPr>
          <p:cNvSpPr>
            <a:spLocks noGrp="1"/>
          </p:cNvSpPr>
          <p:nvPr>
            <p:ph type="body" idx="1"/>
          </p:nvPr>
        </p:nvSpPr>
        <p:spPr>
          <a:xfrm>
            <a:off x="777095" y="1590191"/>
            <a:ext cx="10515600" cy="5040555"/>
          </a:xfrm>
        </p:spPr>
        <p:txBody>
          <a:bodyPr vert="horz" lIns="91440" tIns="45720" rIns="91440" bIns="45720" rtlCol="0" anchor="t">
            <a:noAutofit/>
          </a:bodyPr>
          <a:lstStyle/>
          <a:p>
            <a:pPr>
              <a:lnSpc>
                <a:spcPct val="100000"/>
              </a:lnSpc>
            </a:pPr>
            <a:r>
              <a:rPr lang="en-US" sz="2800">
                <a:cs typeface="Calibri"/>
              </a:rPr>
              <a:t>We analyzed alcohol sales data collected by the State of Iowa.</a:t>
            </a:r>
            <a:r>
              <a:rPr lang="en-US" sz="2800"/>
              <a:t> Iowans of all counties love their liquor. Due to laws in the state, alcohol vendors must log all the sales. The log must include the name of the bottle, bottle volume, how many bottles were sold, total sales amount, total volume of sale, and the alcohol category. We used this dataset to find that you are more likely to find vodka in the typical Iowan home, Iowans spend the most money on Jack Daniels Tennessee Whiskey, and the brand that makes the most money is not the same as the brand that sells the most alcohol by volume. Iowans in Polk County always have their flasks filled and ready to go. </a:t>
            </a:r>
            <a:endParaRPr lang="en-US" sz="2800">
              <a:cs typeface="Calibri"/>
            </a:endParaRPr>
          </a:p>
        </p:txBody>
      </p:sp>
    </p:spTree>
    <p:extLst>
      <p:ext uri="{BB962C8B-B14F-4D97-AF65-F5344CB8AC3E}">
        <p14:creationId xmlns:p14="http://schemas.microsoft.com/office/powerpoint/2010/main" val="6506189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549A-89AB-41D6-B834-3693E089875E}"/>
              </a:ext>
            </a:extLst>
          </p:cNvPr>
          <p:cNvSpPr>
            <a:spLocks noGrp="1"/>
          </p:cNvSpPr>
          <p:nvPr>
            <p:ph type="title"/>
          </p:nvPr>
        </p:nvSpPr>
        <p:spPr>
          <a:xfrm>
            <a:off x="754576" y="230321"/>
            <a:ext cx="10515600" cy="1830299"/>
          </a:xfrm>
        </p:spPr>
        <p:txBody>
          <a:bodyPr/>
          <a:lstStyle/>
          <a:p>
            <a:r>
              <a:rPr lang="en-US">
                <a:cs typeface="Calibri Light"/>
              </a:rPr>
              <a:t>Objectives</a:t>
            </a:r>
            <a:br>
              <a:rPr lang="en-US">
                <a:cs typeface="Calibri Light"/>
              </a:rPr>
            </a:br>
            <a:endParaRPr lang="en-US"/>
          </a:p>
        </p:txBody>
      </p:sp>
      <p:sp>
        <p:nvSpPr>
          <p:cNvPr id="3" name="Text Placeholder 2">
            <a:extLst>
              <a:ext uri="{FF2B5EF4-FFF2-40B4-BE49-F238E27FC236}">
                <a16:creationId xmlns:a16="http://schemas.microsoft.com/office/drawing/2014/main" id="{CD7227E2-B669-488C-A6C7-D70F15A97427}"/>
              </a:ext>
            </a:extLst>
          </p:cNvPr>
          <p:cNvSpPr>
            <a:spLocks noGrp="1"/>
          </p:cNvSpPr>
          <p:nvPr>
            <p:ph type="body" idx="1"/>
          </p:nvPr>
        </p:nvSpPr>
        <p:spPr>
          <a:xfrm>
            <a:off x="754576" y="1928813"/>
            <a:ext cx="10515600" cy="3995469"/>
          </a:xfrm>
        </p:spPr>
        <p:txBody>
          <a:bodyPr>
            <a:noAutofit/>
          </a:bodyPr>
          <a:lstStyle/>
          <a:p>
            <a:pPr marL="457200" indent="-457200" fontAlgn="base">
              <a:buFont typeface="Arial" panose="020B0604020202020204" pitchFamily="34" charset="0"/>
              <a:buChar char="•"/>
            </a:pPr>
            <a:r>
              <a:rPr lang="en-US" sz="2800" b="1"/>
              <a:t>Load sample set onto HDFS Directory</a:t>
            </a:r>
          </a:p>
          <a:p>
            <a:pPr marL="457200" indent="-457200" fontAlgn="base">
              <a:buFont typeface="Arial" panose="020B0604020202020204" pitchFamily="34" charset="0"/>
              <a:buChar char="•"/>
            </a:pPr>
            <a:r>
              <a:rPr lang="en-US" sz="2800" b="1"/>
              <a:t>Create database and tables in Hive</a:t>
            </a:r>
          </a:p>
          <a:p>
            <a:pPr marL="457200" indent="-457200" fontAlgn="base">
              <a:buFont typeface="Arial" panose="020B0604020202020204" pitchFamily="34" charset="0"/>
              <a:buChar char="•"/>
            </a:pPr>
            <a:r>
              <a:rPr lang="en-US" sz="2800" b="1"/>
              <a:t>Run queries to find the following: </a:t>
            </a:r>
          </a:p>
          <a:p>
            <a:pPr marL="914400" lvl="1" indent="-457200" fontAlgn="base">
              <a:buFont typeface="Arial" panose="020B0604020202020204" pitchFamily="34" charset="0"/>
              <a:buChar char="•"/>
            </a:pPr>
            <a:r>
              <a:rPr lang="en-US" sz="2400" b="1"/>
              <a:t>Top 10 Selling Bottles</a:t>
            </a:r>
            <a:r>
              <a:rPr lang="en-US" sz="2400"/>
              <a:t>  </a:t>
            </a:r>
          </a:p>
          <a:p>
            <a:pPr marL="914400" lvl="1" indent="-457200" fontAlgn="base">
              <a:buFont typeface="Arial" panose="020B0604020202020204" pitchFamily="34" charset="0"/>
              <a:buChar char="•"/>
            </a:pPr>
            <a:r>
              <a:rPr lang="en-US" sz="2400" b="1"/>
              <a:t>Best-Selling Liquor</a:t>
            </a:r>
            <a:r>
              <a:rPr lang="en-US" sz="2400"/>
              <a:t>  </a:t>
            </a:r>
          </a:p>
          <a:p>
            <a:pPr marL="914400" lvl="1" indent="-457200" fontAlgn="base">
              <a:buFont typeface="Arial" panose="020B0604020202020204" pitchFamily="34" charset="0"/>
              <a:buChar char="•"/>
            </a:pPr>
            <a:r>
              <a:rPr lang="en-US" sz="2400" b="1"/>
              <a:t>County with the Most Amount of Alcohol Sold</a:t>
            </a:r>
            <a:r>
              <a:rPr lang="en-US" sz="2400"/>
              <a:t>  </a:t>
            </a:r>
          </a:p>
          <a:p>
            <a:pPr marL="914400" lvl="1" indent="-457200" fontAlgn="base">
              <a:buFont typeface="Arial" panose="020B0604020202020204" pitchFamily="34" charset="0"/>
              <a:buChar char="•"/>
            </a:pPr>
            <a:r>
              <a:rPr lang="en-US" sz="2400" b="1"/>
              <a:t>Top Sales in Dollars vs Top Sales in Volume (Correlation)</a:t>
            </a:r>
            <a:r>
              <a:rPr lang="en-US" sz="2400"/>
              <a:t> </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9156766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16DBF-BA80-491F-BD2A-AC886366AA0F}"/>
              </a:ext>
            </a:extLst>
          </p:cNvPr>
          <p:cNvSpPr>
            <a:spLocks noGrp="1"/>
          </p:cNvSpPr>
          <p:nvPr>
            <p:ph type="title"/>
          </p:nvPr>
        </p:nvSpPr>
        <p:spPr>
          <a:xfrm>
            <a:off x="841248" y="581891"/>
            <a:ext cx="3363242" cy="3740727"/>
          </a:xfrm>
        </p:spPr>
        <p:txBody>
          <a:bodyPr vert="horz" lIns="91440" tIns="45720" rIns="91440" bIns="45720" rtlCol="0" anchor="b">
            <a:normAutofit/>
          </a:bodyPr>
          <a:lstStyle/>
          <a:p>
            <a:r>
              <a:rPr lang="en-US" sz="4800" kern="1200">
                <a:solidFill>
                  <a:schemeClr val="tx1"/>
                </a:solidFill>
                <a:latin typeface="+mj-lt"/>
                <a:ea typeface="+mj-ea"/>
                <a:cs typeface="+mj-cs"/>
              </a:rPr>
              <a:t>Flow Chart</a:t>
            </a:r>
          </a:p>
        </p:txBody>
      </p:sp>
      <p:sp>
        <p:nvSpPr>
          <p:cNvPr id="3" name="Text Placeholder 2">
            <a:extLst>
              <a:ext uri="{FF2B5EF4-FFF2-40B4-BE49-F238E27FC236}">
                <a16:creationId xmlns:a16="http://schemas.microsoft.com/office/drawing/2014/main" id="{4F81B257-3174-4E46-9225-9448E47680DA}"/>
              </a:ext>
            </a:extLst>
          </p:cNvPr>
          <p:cNvSpPr>
            <a:spLocks noGrp="1"/>
          </p:cNvSpPr>
          <p:nvPr>
            <p:ph type="body" idx="1"/>
          </p:nvPr>
        </p:nvSpPr>
        <p:spPr>
          <a:xfrm>
            <a:off x="841248" y="4533020"/>
            <a:ext cx="3363242" cy="1612930"/>
          </a:xfrm>
        </p:spPr>
        <p:txBody>
          <a:bodyPr vert="horz" lIns="91440" tIns="45720" rIns="91440" bIns="45720" rtlCol="0" anchor="t">
            <a:normAutofit/>
          </a:bodyPr>
          <a:lstStyle/>
          <a:p>
            <a:r>
              <a:rPr lang="en-US" sz="2800" kern="1200">
                <a:solidFill>
                  <a:schemeClr val="tx1"/>
                </a:solidFill>
                <a:latin typeface="+mn-lt"/>
                <a:ea typeface="+mn-ea"/>
                <a:cs typeface="+mn-cs"/>
              </a:rPr>
              <a:t>Our processes</a:t>
            </a:r>
            <a:r>
              <a:rPr lang="en-US" sz="2800">
                <a:solidFill>
                  <a:schemeClr val="tx1"/>
                </a:solidFill>
              </a:rPr>
              <a:t> </a:t>
            </a:r>
            <a:endParaRPr lang="en-US" kern="1200">
              <a:solidFill>
                <a:schemeClr val="tx1"/>
              </a:solidFill>
              <a:latin typeface="+mn-lt"/>
              <a:ea typeface="+mn-ea"/>
              <a:cs typeface="+mn-cs"/>
            </a:endParaRPr>
          </a:p>
        </p:txBody>
      </p:sp>
      <p:pic>
        <p:nvPicPr>
          <p:cNvPr id="4" name="Picture 3">
            <a:extLst>
              <a:ext uri="{FF2B5EF4-FFF2-40B4-BE49-F238E27FC236}">
                <a16:creationId xmlns:a16="http://schemas.microsoft.com/office/drawing/2014/main" id="{4310F68C-C84C-4B3B-995F-226691343A9B}"/>
              </a:ext>
            </a:extLst>
          </p:cNvPr>
          <p:cNvPicPr>
            <a:picLocks noChangeAspect="1"/>
          </p:cNvPicPr>
          <p:nvPr/>
        </p:nvPicPr>
        <p:blipFill>
          <a:blip r:embed="rId2"/>
          <a:stretch>
            <a:fillRect/>
          </a:stretch>
        </p:blipFill>
        <p:spPr>
          <a:xfrm>
            <a:off x="5411276" y="581891"/>
            <a:ext cx="5299763" cy="5564058"/>
          </a:xfrm>
          <a:prstGeom prst="rect">
            <a:avLst/>
          </a:prstGeom>
        </p:spPr>
      </p:pic>
    </p:spTree>
    <p:extLst>
      <p:ext uri="{BB962C8B-B14F-4D97-AF65-F5344CB8AC3E}">
        <p14:creationId xmlns:p14="http://schemas.microsoft.com/office/powerpoint/2010/main" val="28268246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D2EC-9DA3-46AB-80EE-21A13709C2D0}"/>
              </a:ext>
            </a:extLst>
          </p:cNvPr>
          <p:cNvSpPr>
            <a:spLocks noGrp="1"/>
          </p:cNvSpPr>
          <p:nvPr>
            <p:ph type="title"/>
          </p:nvPr>
        </p:nvSpPr>
        <p:spPr>
          <a:xfrm>
            <a:off x="838200" y="620392"/>
            <a:ext cx="3374136" cy="5504688"/>
          </a:xfrm>
        </p:spPr>
        <p:txBody>
          <a:bodyPr>
            <a:normAutofit/>
          </a:bodyPr>
          <a:lstStyle/>
          <a:p>
            <a:r>
              <a:rPr lang="en-US" sz="4100">
                <a:cs typeface="Calibri Light"/>
              </a:rPr>
              <a:t>Experimental Specifications: </a:t>
            </a:r>
            <a:endParaRPr lang="en-US" sz="4100"/>
          </a:p>
        </p:txBody>
      </p:sp>
      <p:graphicFrame>
        <p:nvGraphicFramePr>
          <p:cNvPr id="7" name="Content Placeholder 2">
            <a:extLst>
              <a:ext uri="{FF2B5EF4-FFF2-40B4-BE49-F238E27FC236}">
                <a16:creationId xmlns:a16="http://schemas.microsoft.com/office/drawing/2014/main" id="{CFA74BD5-6F15-4CBA-8698-FA744EC30D62}"/>
              </a:ext>
            </a:extLst>
          </p:cNvPr>
          <p:cNvGraphicFramePr>
            <a:graphicFrameLocks noGrp="1"/>
          </p:cNvGraphicFramePr>
          <p:nvPr>
            <p:ph idx="1"/>
            <p:extLst>
              <p:ext uri="{D42A27DB-BD31-4B8C-83A1-F6EECF244321}">
                <p14:modId xmlns:p14="http://schemas.microsoft.com/office/powerpoint/2010/main" val="269783299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63718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6281-85A9-4727-A1B4-708F1BD5820F}"/>
              </a:ext>
            </a:extLst>
          </p:cNvPr>
          <p:cNvSpPr>
            <a:spLocks noGrp="1"/>
          </p:cNvSpPr>
          <p:nvPr>
            <p:ph type="title"/>
          </p:nvPr>
        </p:nvSpPr>
        <p:spPr/>
        <p:txBody>
          <a:bodyPr vert="horz" lIns="91440" tIns="45720" rIns="91440" bIns="45720" rtlCol="0" anchor="ctr">
            <a:normAutofit/>
          </a:bodyPr>
          <a:lstStyle/>
          <a:p>
            <a:r>
              <a:rPr lang="en-US"/>
              <a:t>Top 10 Selling Bottles</a:t>
            </a:r>
          </a:p>
        </p:txBody>
      </p:sp>
      <p:sp>
        <p:nvSpPr>
          <p:cNvPr id="8" name="TextBox 7">
            <a:extLst>
              <a:ext uri="{FF2B5EF4-FFF2-40B4-BE49-F238E27FC236}">
                <a16:creationId xmlns:a16="http://schemas.microsoft.com/office/drawing/2014/main" id="{CC927A1B-E8B1-4CEB-BBCF-59442C91D7A5}"/>
              </a:ext>
            </a:extLst>
          </p:cNvPr>
          <p:cNvSpPr txBox="1"/>
          <p:nvPr/>
        </p:nvSpPr>
        <p:spPr>
          <a:xfrm>
            <a:off x="298938" y="2085744"/>
            <a:ext cx="5683932" cy="40659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a:solidFill>
                  <a:srgbClr val="FFFFFF"/>
                </a:solidFill>
              </a:rPr>
              <a:t>SELECT item_name, SUM(bottles_sold) AS total_bottles_sold, SUM(sale_dollar) AS total_sales_dollars </a:t>
            </a:r>
          </a:p>
          <a:p>
            <a:pPr>
              <a:lnSpc>
                <a:spcPct val="90000"/>
              </a:lnSpc>
              <a:spcAft>
                <a:spcPts val="600"/>
              </a:spcAft>
            </a:pPr>
            <a:r>
              <a:rPr lang="en-US" sz="2800">
                <a:solidFill>
                  <a:srgbClr val="FFFFFF"/>
                </a:solidFill>
              </a:rPr>
              <a:t>FROM iowa_liquor</a:t>
            </a:r>
            <a:endParaRPr lang="en-US" sz="2800">
              <a:solidFill>
                <a:srgbClr val="FFFFFF"/>
              </a:solidFill>
              <a:cs typeface="Calibri"/>
            </a:endParaRPr>
          </a:p>
          <a:p>
            <a:pPr>
              <a:lnSpc>
                <a:spcPct val="90000"/>
              </a:lnSpc>
              <a:spcAft>
                <a:spcPts val="600"/>
              </a:spcAft>
            </a:pPr>
            <a:r>
              <a:rPr lang="en-US" sz="2800">
                <a:solidFill>
                  <a:srgbClr val="FFFFFF"/>
                </a:solidFill>
              </a:rPr>
              <a:t>GROUP BY item_name </a:t>
            </a:r>
          </a:p>
          <a:p>
            <a:pPr>
              <a:lnSpc>
                <a:spcPct val="90000"/>
              </a:lnSpc>
              <a:spcAft>
                <a:spcPts val="600"/>
              </a:spcAft>
            </a:pPr>
            <a:r>
              <a:rPr lang="en-US" sz="2800">
                <a:solidFill>
                  <a:srgbClr val="FFFFFF"/>
                </a:solidFill>
              </a:rPr>
              <a:t>ORDER BY total_sales_dollars DESC LIMIT 10;</a:t>
            </a:r>
            <a:endParaRPr lang="en-US" sz="2800">
              <a:solidFill>
                <a:srgbClr val="FFFFFF"/>
              </a:solidFill>
              <a:cs typeface="Calibri"/>
            </a:endParaRPr>
          </a:p>
          <a:p>
            <a:pPr indent="-228600">
              <a:lnSpc>
                <a:spcPct val="90000"/>
              </a:lnSpc>
              <a:spcAft>
                <a:spcPts val="600"/>
              </a:spcAft>
              <a:buFont typeface="Arial" panose="020B0604020202020204" pitchFamily="34" charset="0"/>
              <a:buChar char="•"/>
            </a:pPr>
            <a:endParaRPr lang="en-US" sz="2000">
              <a:solidFill>
                <a:srgbClr val="FFFFFF"/>
              </a:solidFill>
            </a:endParaRPr>
          </a:p>
        </p:txBody>
      </p:sp>
      <p:pic>
        <p:nvPicPr>
          <p:cNvPr id="5" name="Picture 6" descr="A close up of a logo&#10;&#10;Description generated with very high confidence">
            <a:extLst>
              <a:ext uri="{FF2B5EF4-FFF2-40B4-BE49-F238E27FC236}">
                <a16:creationId xmlns:a16="http://schemas.microsoft.com/office/drawing/2014/main" id="{1D0517DA-E12E-4E1E-BCBB-8406F917879B}"/>
              </a:ext>
            </a:extLst>
          </p:cNvPr>
          <p:cNvPicPr>
            <a:picLocks noChangeAspect="1"/>
          </p:cNvPicPr>
          <p:nvPr/>
        </p:nvPicPr>
        <p:blipFill>
          <a:blip r:embed="rId2"/>
          <a:stretch>
            <a:fillRect/>
          </a:stretch>
        </p:blipFill>
        <p:spPr>
          <a:xfrm>
            <a:off x="7950656" y="1207477"/>
            <a:ext cx="3044948"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3" name="Picture 3" descr="A screenshot of a computer screen&#10;&#10;Description generated with very high confidence">
            <a:extLst>
              <a:ext uri="{FF2B5EF4-FFF2-40B4-BE49-F238E27FC236}">
                <a16:creationId xmlns:a16="http://schemas.microsoft.com/office/drawing/2014/main" id="{8455971E-E994-45CA-AEFB-D7B638E83168}"/>
              </a:ext>
            </a:extLst>
          </p:cNvPr>
          <p:cNvPicPr>
            <a:picLocks noChangeAspect="1"/>
          </p:cNvPicPr>
          <p:nvPr/>
        </p:nvPicPr>
        <p:blipFill>
          <a:blip r:embed="rId3"/>
          <a:stretch>
            <a:fillRect/>
          </a:stretch>
        </p:blipFill>
        <p:spPr>
          <a:xfrm>
            <a:off x="6908801" y="4116085"/>
            <a:ext cx="5116410" cy="208446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18572810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CF87-DC16-4585-B9CE-557BD732CFB2}"/>
              </a:ext>
            </a:extLst>
          </p:cNvPr>
          <p:cNvSpPr>
            <a:spLocks noGrp="1"/>
          </p:cNvSpPr>
          <p:nvPr>
            <p:ph type="title"/>
          </p:nvPr>
        </p:nvSpPr>
        <p:spPr>
          <a:xfrm>
            <a:off x="648929" y="629266"/>
            <a:ext cx="5127031" cy="1676603"/>
          </a:xfrm>
        </p:spPr>
        <p:txBody>
          <a:bodyPr vert="horz" lIns="91440" tIns="45720" rIns="91440" bIns="45720" rtlCol="0" anchor="ctr">
            <a:normAutofit/>
          </a:bodyPr>
          <a:lstStyle/>
          <a:p>
            <a:r>
              <a:rPr lang="en-US"/>
              <a:t>Best-Selling Alcohol Type</a:t>
            </a:r>
          </a:p>
        </p:txBody>
      </p:sp>
      <p:sp>
        <p:nvSpPr>
          <p:cNvPr id="3" name="TextBox 2">
            <a:extLst>
              <a:ext uri="{FF2B5EF4-FFF2-40B4-BE49-F238E27FC236}">
                <a16:creationId xmlns:a16="http://schemas.microsoft.com/office/drawing/2014/main" id="{46C88E19-C6A4-45FD-9E9C-1D8B12B2BCEE}"/>
              </a:ext>
            </a:extLst>
          </p:cNvPr>
          <p:cNvSpPr txBox="1"/>
          <p:nvPr/>
        </p:nvSpPr>
        <p:spPr>
          <a:xfrm>
            <a:off x="648930" y="2438400"/>
            <a:ext cx="5127029" cy="3785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a:t>SELECT category, SUM(</a:t>
            </a:r>
            <a:r>
              <a:rPr lang="en-US" sz="2800" err="1"/>
              <a:t>bottles_sold</a:t>
            </a:r>
            <a:r>
              <a:rPr lang="en-US" sz="2800"/>
              <a:t>) AS </a:t>
            </a:r>
            <a:r>
              <a:rPr lang="en-US" sz="2800" err="1"/>
              <a:t>total_bottles_sold</a:t>
            </a:r>
            <a:r>
              <a:rPr lang="en-US" sz="2800"/>
              <a:t> FROM alcohol </a:t>
            </a:r>
            <a:endParaRPr lang="en-US" sz="2800">
              <a:cs typeface="Calibri"/>
            </a:endParaRPr>
          </a:p>
          <a:p>
            <a:pPr>
              <a:lnSpc>
                <a:spcPct val="90000"/>
              </a:lnSpc>
              <a:spcAft>
                <a:spcPts val="600"/>
              </a:spcAft>
            </a:pPr>
            <a:r>
              <a:rPr lang="en-US" sz="2800"/>
              <a:t>GROUP BY category Order BY </a:t>
            </a:r>
            <a:r>
              <a:rPr lang="en-US" sz="2800" err="1"/>
              <a:t>total_bottles_sold</a:t>
            </a:r>
            <a:r>
              <a:rPr lang="en-US" sz="2800"/>
              <a:t> DESC LIMIT 20;</a:t>
            </a:r>
            <a:endParaRPr lang="en-US" sz="2800">
              <a:cs typeface="Calibri"/>
            </a:endParaRP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pic>
        <p:nvPicPr>
          <p:cNvPr id="7" name="Picture 7" descr="A screenshot of a video game&#10;&#10;Description generated with high confidence">
            <a:extLst>
              <a:ext uri="{FF2B5EF4-FFF2-40B4-BE49-F238E27FC236}">
                <a16:creationId xmlns:a16="http://schemas.microsoft.com/office/drawing/2014/main" id="{D575B242-C81F-4EFB-8996-965BF7A11046}"/>
              </a:ext>
            </a:extLst>
          </p:cNvPr>
          <p:cNvPicPr>
            <a:picLocks noChangeAspect="1"/>
          </p:cNvPicPr>
          <p:nvPr/>
        </p:nvPicPr>
        <p:blipFill rotWithShape="1">
          <a:blip r:embed="rId2"/>
          <a:srcRect r="5640" b="-2"/>
          <a:stretch/>
        </p:blipFill>
        <p:spPr>
          <a:xfrm>
            <a:off x="6090613" y="640082"/>
            <a:ext cx="5461724" cy="5577837"/>
          </a:xfrm>
          <a:prstGeom prst="rect">
            <a:avLst/>
          </a:prstGeom>
          <a:effectLst/>
        </p:spPr>
      </p:pic>
    </p:spTree>
    <p:extLst>
      <p:ext uri="{BB962C8B-B14F-4D97-AF65-F5344CB8AC3E}">
        <p14:creationId xmlns:p14="http://schemas.microsoft.com/office/powerpoint/2010/main" val="20223167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A7D2-D6BF-4172-829B-3078F7B7CB57}"/>
              </a:ext>
            </a:extLst>
          </p:cNvPr>
          <p:cNvSpPr>
            <a:spLocks noGrp="1"/>
          </p:cNvSpPr>
          <p:nvPr>
            <p:ph type="title"/>
          </p:nvPr>
        </p:nvSpPr>
        <p:spPr/>
        <p:txBody>
          <a:bodyPr vert="horz" lIns="91440" tIns="45720" rIns="91440" bIns="45720" rtlCol="0" anchor="ctr">
            <a:normAutofit/>
          </a:bodyPr>
          <a:lstStyle/>
          <a:p>
            <a:r>
              <a:rPr lang="en-US"/>
              <a:t>County With Most Alcohol Sales in Iowa</a:t>
            </a:r>
          </a:p>
        </p:txBody>
      </p:sp>
      <p:sp>
        <p:nvSpPr>
          <p:cNvPr id="3" name="TextBox 2">
            <a:extLst>
              <a:ext uri="{FF2B5EF4-FFF2-40B4-BE49-F238E27FC236}">
                <a16:creationId xmlns:a16="http://schemas.microsoft.com/office/drawing/2014/main" id="{3B9A2897-71D6-440C-87B6-60B66055DD06}"/>
              </a:ext>
            </a:extLst>
          </p:cNvPr>
          <p:cNvSpPr txBox="1"/>
          <p:nvPr/>
        </p:nvSpPr>
        <p:spPr>
          <a:xfrm>
            <a:off x="838200" y="2015406"/>
            <a:ext cx="5097779" cy="40659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a:solidFill>
                  <a:srgbClr val="FFFFFF"/>
                </a:solidFill>
              </a:rPr>
              <a:t>SELECT </a:t>
            </a:r>
            <a:r>
              <a:rPr lang="en-US" sz="2800" err="1">
                <a:solidFill>
                  <a:srgbClr val="FFFFFF"/>
                </a:solidFill>
              </a:rPr>
              <a:t>count_name</a:t>
            </a:r>
            <a:r>
              <a:rPr lang="en-US" sz="2800">
                <a:solidFill>
                  <a:srgbClr val="FFFFFF"/>
                </a:solidFill>
              </a:rPr>
              <a:t>, SUM(</a:t>
            </a:r>
            <a:r>
              <a:rPr lang="en-US" sz="2800" err="1">
                <a:solidFill>
                  <a:srgbClr val="FFFFFF"/>
                </a:solidFill>
              </a:rPr>
              <a:t>bottles_sold</a:t>
            </a:r>
            <a:r>
              <a:rPr lang="en-US" sz="2800">
                <a:solidFill>
                  <a:srgbClr val="FFFFFF"/>
                </a:solidFill>
              </a:rPr>
              <a:t>) AS </a:t>
            </a:r>
            <a:r>
              <a:rPr lang="en-US" sz="2800" err="1">
                <a:solidFill>
                  <a:srgbClr val="FFFFFF"/>
                </a:solidFill>
              </a:rPr>
              <a:t>total_bottles_sold</a:t>
            </a:r>
            <a:r>
              <a:rPr lang="en-US" sz="2800">
                <a:solidFill>
                  <a:srgbClr val="FFFFFF"/>
                </a:solidFill>
              </a:rPr>
              <a:t>, SUM(</a:t>
            </a:r>
            <a:r>
              <a:rPr lang="en-US" sz="2800" err="1">
                <a:solidFill>
                  <a:srgbClr val="FFFFFF"/>
                </a:solidFill>
              </a:rPr>
              <a:t>sale_dollar</a:t>
            </a:r>
            <a:r>
              <a:rPr lang="en-US" sz="2800">
                <a:solidFill>
                  <a:srgbClr val="FFFFFF"/>
                </a:solidFill>
              </a:rPr>
              <a:t>) AS </a:t>
            </a:r>
            <a:r>
              <a:rPr lang="en-US" sz="2800" err="1">
                <a:solidFill>
                  <a:srgbClr val="FFFFFF"/>
                </a:solidFill>
              </a:rPr>
              <a:t>total_sales_dollars</a:t>
            </a:r>
            <a:endParaRPr lang="en-US" sz="2800" err="1">
              <a:cs typeface="Calibri"/>
            </a:endParaRPr>
          </a:p>
          <a:p>
            <a:pPr>
              <a:lnSpc>
                <a:spcPct val="90000"/>
              </a:lnSpc>
              <a:spcAft>
                <a:spcPts val="600"/>
              </a:spcAft>
            </a:pPr>
            <a:r>
              <a:rPr lang="en-US" sz="2800">
                <a:solidFill>
                  <a:srgbClr val="FFFFFF"/>
                </a:solidFill>
              </a:rPr>
              <a:t>FROM iowa_liquor GROUP BY </a:t>
            </a:r>
            <a:r>
              <a:rPr lang="en-US" sz="2800" err="1">
                <a:solidFill>
                  <a:srgbClr val="FFFFFF"/>
                </a:solidFill>
              </a:rPr>
              <a:t>count_name</a:t>
            </a:r>
            <a:endParaRPr lang="en-US" sz="2800" err="1">
              <a:solidFill>
                <a:srgbClr val="FFFFFF"/>
              </a:solidFill>
              <a:cs typeface="Calibri" panose="020F0502020204030204"/>
            </a:endParaRPr>
          </a:p>
          <a:p>
            <a:pPr>
              <a:lnSpc>
                <a:spcPct val="90000"/>
              </a:lnSpc>
              <a:spcAft>
                <a:spcPts val="600"/>
              </a:spcAft>
            </a:pPr>
            <a:r>
              <a:rPr lang="en-US" sz="2800">
                <a:solidFill>
                  <a:srgbClr val="FFFFFF"/>
                </a:solidFill>
              </a:rPr>
              <a:t>ORDER BY </a:t>
            </a:r>
            <a:r>
              <a:rPr lang="en-US" sz="2800" err="1">
                <a:solidFill>
                  <a:srgbClr val="FFFFFF"/>
                </a:solidFill>
              </a:rPr>
              <a:t>total_bottles_sold</a:t>
            </a:r>
            <a:r>
              <a:rPr lang="en-US" sz="2800">
                <a:solidFill>
                  <a:srgbClr val="FFFFFF"/>
                </a:solidFill>
              </a:rPr>
              <a:t> DESC LIMIT 10;</a:t>
            </a:r>
            <a:endParaRPr lang="en-US" sz="2800">
              <a:solidFill>
                <a:srgbClr val="FFFFFF"/>
              </a:solidFill>
              <a:cs typeface="Calibri" panose="020F0502020204030204"/>
            </a:endParaRPr>
          </a:p>
          <a:p>
            <a:pPr indent="-228600">
              <a:lnSpc>
                <a:spcPct val="90000"/>
              </a:lnSpc>
              <a:spcAft>
                <a:spcPts val="600"/>
              </a:spcAft>
              <a:buFont typeface="Arial" panose="020B0604020202020204" pitchFamily="34" charset="0"/>
              <a:buChar char="•"/>
            </a:pPr>
            <a:endParaRPr lang="en-US" sz="2000">
              <a:solidFill>
                <a:srgbClr val="FFFFFF"/>
              </a:solidFill>
            </a:endParaRPr>
          </a:p>
        </p:txBody>
      </p:sp>
      <p:pic>
        <p:nvPicPr>
          <p:cNvPr id="7" name="Picture 6" descr="A close up of a sign&#10;&#10;Description automatically generated">
            <a:extLst>
              <a:ext uri="{FF2B5EF4-FFF2-40B4-BE49-F238E27FC236}">
                <a16:creationId xmlns:a16="http://schemas.microsoft.com/office/drawing/2014/main" id="{54F5EB24-513E-4514-AA04-A3654E705355}"/>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741139" y="2015392"/>
            <a:ext cx="3891778" cy="17724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5" name="Picture 5" descr="A close up of text on a screen&#10;&#10;Description generated with very high confidence">
            <a:extLst>
              <a:ext uri="{FF2B5EF4-FFF2-40B4-BE49-F238E27FC236}">
                <a16:creationId xmlns:a16="http://schemas.microsoft.com/office/drawing/2014/main" id="{CCB1436A-8C36-4914-BFCF-45C3B7B14B3C}"/>
              </a:ext>
            </a:extLst>
          </p:cNvPr>
          <p:cNvPicPr>
            <a:picLocks noChangeAspect="1"/>
          </p:cNvPicPr>
          <p:nvPr/>
        </p:nvPicPr>
        <p:blipFill>
          <a:blip r:embed="rId3"/>
          <a:stretch>
            <a:fillRect/>
          </a:stretch>
        </p:blipFill>
        <p:spPr>
          <a:xfrm>
            <a:off x="7362093" y="4105426"/>
            <a:ext cx="4560276" cy="2504038"/>
          </a:xfrm>
          <a:prstGeom prst="rect">
            <a:avLst/>
          </a:prstGeom>
        </p:spPr>
      </p:pic>
    </p:spTree>
    <p:extLst>
      <p:ext uri="{BB962C8B-B14F-4D97-AF65-F5344CB8AC3E}">
        <p14:creationId xmlns:p14="http://schemas.microsoft.com/office/powerpoint/2010/main" val="3425864444"/>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19ED284C9716479CD5A315C6D90232" ma:contentTypeVersion="4" ma:contentTypeDescription="Create a new document." ma:contentTypeScope="" ma:versionID="832439fb7780786290f621d4eb1bdae8">
  <xsd:schema xmlns:xsd="http://www.w3.org/2001/XMLSchema" xmlns:xs="http://www.w3.org/2001/XMLSchema" xmlns:p="http://schemas.microsoft.com/office/2006/metadata/properties" xmlns:ns2="d26e5c94-9303-439f-957a-68bd8010490b" targetNamespace="http://schemas.microsoft.com/office/2006/metadata/properties" ma:root="true" ma:fieldsID="94ced949232ff4c598e15681a8db94fd" ns2:_="">
    <xsd:import namespace="d26e5c94-9303-439f-957a-68bd8010490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6e5c94-9303-439f-957a-68bd801049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476ADA-AD16-4E8C-B343-FCABF0B27D05}">
  <ds:schemaRefs>
    <ds:schemaRef ds:uri="d26e5c94-9303-439f-957a-68bd801049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330D510-6C59-4AB5-8A75-CE90656804A4}">
  <ds:schemaRefs>
    <ds:schemaRef ds:uri="http://schemas.openxmlformats.org/package/2006/metadata/core-properties"/>
    <ds:schemaRef ds:uri="http://www.w3.org/XML/1998/namespace"/>
    <ds:schemaRef ds:uri="http://schemas.microsoft.com/office/2006/documentManagement/types"/>
    <ds:schemaRef ds:uri="http://purl.org/dc/terms/"/>
    <ds:schemaRef ds:uri="d26e5c94-9303-439f-957a-68bd8010490b"/>
    <ds:schemaRef ds:uri="http://schemas.microsoft.com/office/infopath/2007/PartnerControls"/>
    <ds:schemaRef ds:uri="http://purl.org/dc/dcmitype/"/>
    <ds:schemaRef ds:uri="http://purl.org/dc/elements/1.1/"/>
    <ds:schemaRef ds:uri="http://schemas.microsoft.com/office/2006/metadata/properties"/>
  </ds:schemaRefs>
</ds:datastoreItem>
</file>

<file path=customXml/itemProps3.xml><?xml version="1.0" encoding="utf-8"?>
<ds:datastoreItem xmlns:ds="http://schemas.openxmlformats.org/officeDocument/2006/customXml" ds:itemID="{D9247A7F-9F33-4E23-AB63-B5097BE48E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546</Words>
  <Application>Microsoft Office PowerPoint</Application>
  <PresentationFormat>Widescreen</PresentationFormat>
  <Paragraphs>63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Iowan Alcohol Sales</vt:lpstr>
      <vt:lpstr>Data Source: Kaggle</vt:lpstr>
      <vt:lpstr>Abstract </vt:lpstr>
      <vt:lpstr>Objectives </vt:lpstr>
      <vt:lpstr>Flow Chart</vt:lpstr>
      <vt:lpstr>Experimental Specifications: </vt:lpstr>
      <vt:lpstr>Top 10 Selling Bottles</vt:lpstr>
      <vt:lpstr>Best-Selling Alcohol Type</vt:lpstr>
      <vt:lpstr>County With Most Alcohol Sales in Iowa</vt:lpstr>
      <vt:lpstr>Volume Sales vs Dollar Sales  </vt:lpstr>
      <vt:lpstr>Volume Sales vs Dollar Sales  </vt:lpstr>
      <vt:lpstr>Excel Map (Using Liquor Store Location)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Iowan Alcohol Sales</dc:title>
  <dc:creator>Monterrosa, Mario</dc:creator>
  <cp:lastModifiedBy>Monterrosa, Mario</cp:lastModifiedBy>
  <cp:revision>1</cp:revision>
  <dcterms:created xsi:type="dcterms:W3CDTF">2019-12-09T20:02:36Z</dcterms:created>
  <dcterms:modified xsi:type="dcterms:W3CDTF">2019-12-09T21:13:04Z</dcterms:modified>
</cp:coreProperties>
</file>